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2.svg" ContentType="image/svg+xml"/>
  <Override PartName="/ppt/media/image14.svg" ContentType="image/svg+xml"/>
  <Override PartName="/ppt/media/image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4630400" cy="8229600"/>
  <p:notesSz cx="8229600" cy="14630400"/>
  <p:embeddedFontLst>
    <p:embeddedFont>
      <p:font typeface="Unbounded" pitchFamily="34" charset="0"/>
      <p:bold r:id="rId19"/>
    </p:embeddedFont>
    <p:embeddedFont>
      <p:font typeface="Unbounded" pitchFamily="34" charset="-122"/>
      <p:bold r:id="rId20"/>
    </p:embeddedFont>
    <p:embeddedFont>
      <p:font typeface="Unbounded" pitchFamily="34" charset="-120"/>
      <p:bold r:id="rId21"/>
    </p:embeddedFont>
    <p:embeddedFont>
      <p:font typeface="Cabin" pitchFamily="34" charset="0"/>
      <p:bold r:id="rId22"/>
    </p:embeddedFont>
    <p:embeddedFont>
      <p:font typeface="Cabin" pitchFamily="34" charset="-122"/>
      <p:bold r:id="rId23"/>
    </p:embeddedFont>
    <p:embeddedFont>
      <p:font typeface="Cabin" pitchFamily="34" charset="-120"/>
      <p:bold r:id="rId24"/>
    </p:embeddedFont>
    <p:embeddedFont>
      <p:font typeface="Calibri" panose="020F0502020204030204" charset="0"/>
      <p:regular r:id="rId25"/>
      <p:bold r:id="rId26"/>
      <p:italic r:id="rId27"/>
      <p:boldItalic r:id="rId28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font" Target="fonts/font10.fntdata"/><Relationship Id="rId27" Type="http://schemas.openxmlformats.org/officeDocument/2006/relationships/font" Target="fonts/font9.fntdata"/><Relationship Id="rId26" Type="http://schemas.openxmlformats.org/officeDocument/2006/relationships/font" Target="fonts/font8.fntdata"/><Relationship Id="rId25" Type="http://schemas.openxmlformats.org/officeDocument/2006/relationships/font" Target="fonts/font7.fntdata"/><Relationship Id="rId24" Type="http://schemas.openxmlformats.org/officeDocument/2006/relationships/font" Target="fonts/font6.fntdata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2226" y="636627"/>
            <a:ext cx="7819549" cy="556498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8750"/>
              </a:lnSpc>
              <a:buNone/>
            </a:pPr>
            <a:r>
              <a:rPr lang="en-US" sz="7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AI Microfinance Loan Management System</a:t>
            </a:r>
            <a:endParaRPr lang="en-US" sz="7000" dirty="0"/>
          </a:p>
        </p:txBody>
      </p:sp>
      <p:sp>
        <p:nvSpPr>
          <p:cNvPr id="4" name="Text 1"/>
          <p:cNvSpPr/>
          <p:nvPr/>
        </p:nvSpPr>
        <p:spPr>
          <a:xfrm>
            <a:off x="662226" y="6485334"/>
            <a:ext cx="3561874" cy="4452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u="sng" dirty="0">
                <a:solidFill>
                  <a:srgbClr val="0A988B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MLMS.AI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662226" y="7214354"/>
            <a:ext cx="7819549" cy="3785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Empowering Financial Inclusion with Intelligent Automation</a:t>
            </a:r>
            <a:endParaRPr lang="en-US" sz="1850" dirty="0"/>
          </a:p>
        </p:txBody>
      </p:sp>
      <p:sp>
        <p:nvSpPr>
          <p:cNvPr id="6" name="Rectangles 5"/>
          <p:cNvSpPr/>
          <p:nvPr/>
        </p:nvSpPr>
        <p:spPr>
          <a:xfrm>
            <a:off x="0" y="7719695"/>
            <a:ext cx="14613255" cy="48958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076444"/>
            <a:ext cx="7468553" cy="14080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Designed for Field Agents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580203"/>
            <a:ext cx="5776793" cy="4223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Mobile-First Field Operations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837724" y="3600807"/>
            <a:ext cx="3148251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Responsive Design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4192072"/>
            <a:ext cx="3442335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sidebar and layout adapt perfectly to mobile screens.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5197435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Mobile Menu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837724" y="5788700"/>
            <a:ext cx="3442335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Custom "Hamburger" menu and top bar for easy navigation on phones.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4871561" y="3600807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Field Collections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871561" y="4192072"/>
            <a:ext cx="3442335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dedicated view for agents to log cash collections and add remarks while visiting clients.</a:t>
            </a:r>
            <a:endParaRPr lang="en-US" sz="1850" dirty="0"/>
          </a:p>
        </p:txBody>
      </p:sp>
      <p:sp>
        <p:nvSpPr>
          <p:cNvPr id="11" name="Rectangles 10"/>
          <p:cNvSpPr/>
          <p:nvPr/>
        </p:nvSpPr>
        <p:spPr>
          <a:xfrm>
            <a:off x="0" y="7739380"/>
            <a:ext cx="14613255" cy="48958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762732"/>
            <a:ext cx="11396305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Thank You from </a:t>
            </a:r>
            <a:r>
              <a:rPr lang="en-US" sz="440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Team Innovators</a:t>
            </a:r>
            <a:endParaRPr lang="en-US" sz="4400" dirty="0"/>
          </a:p>
        </p:txBody>
      </p:sp>
      <p:sp>
        <p:nvSpPr>
          <p:cNvPr id="3" name="Rectangles 2"/>
          <p:cNvSpPr/>
          <p:nvPr/>
        </p:nvSpPr>
        <p:spPr>
          <a:xfrm>
            <a:off x="0" y="7739380"/>
            <a:ext cx="14613255" cy="48958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ectangles 2"/>
          <p:cNvSpPr/>
          <p:nvPr/>
        </p:nvSpPr>
        <p:spPr>
          <a:xfrm>
            <a:off x="0" y="7719695"/>
            <a:ext cx="14613255" cy="48958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65171"/>
            <a:ext cx="8355211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Title &amp; Team Introduction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164913"/>
            <a:ext cx="8743474" cy="4223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AI Microfinance Loan Management System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37724" y="2946202"/>
            <a:ext cx="12954952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Tagline: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Empowering Financial Inclusion with Intelligent Automation</a:t>
            </a:r>
            <a:endParaRPr lang="en-US" sz="1850" dirty="0"/>
          </a:p>
        </p:txBody>
      </p:sp>
      <p:sp>
        <p:nvSpPr>
          <p:cNvPr id="5" name="Shape 3"/>
          <p:cNvSpPr/>
          <p:nvPr/>
        </p:nvSpPr>
        <p:spPr>
          <a:xfrm>
            <a:off x="837724" y="3718040"/>
            <a:ext cx="12954952" cy="37505"/>
          </a:xfrm>
          <a:prstGeom prst="rect">
            <a:avLst/>
          </a:prstGeom>
          <a:solidFill>
            <a:srgbClr val="CAD6DE">
              <a:alpha val="50000"/>
            </a:srgbClr>
          </a:solidFill>
        </p:spPr>
      </p:sp>
      <p:sp>
        <p:nvSpPr>
          <p:cNvPr id="6" name="Text 4"/>
          <p:cNvSpPr/>
          <p:nvPr/>
        </p:nvSpPr>
        <p:spPr>
          <a:xfrm>
            <a:off x="837724" y="4114443"/>
            <a:ext cx="6232565" cy="4223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Presented By: Team Innovators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837724" y="4895731"/>
            <a:ext cx="12954952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Group Members: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5547955"/>
            <a:ext cx="12954952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Sidra Talib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6014680"/>
            <a:ext cx="12954952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2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Azra Talib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837724" y="6481405"/>
            <a:ext cx="12954952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3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Ersa Rani</a:t>
            </a:r>
            <a:endParaRPr lang="en-US" sz="1850" dirty="0"/>
          </a:p>
        </p:txBody>
      </p:sp>
      <p:sp>
        <p:nvSpPr>
          <p:cNvPr id="11" name="Rectangles 10"/>
          <p:cNvSpPr/>
          <p:nvPr/>
        </p:nvSpPr>
        <p:spPr>
          <a:xfrm>
            <a:off x="0" y="7739380"/>
            <a:ext cx="14613255" cy="48958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9852" y="986909"/>
            <a:ext cx="7704296" cy="12099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First Impressions: Modern Landing Interface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720090" y="2701290"/>
            <a:ext cx="7704455" cy="2794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Welcome Experience (User Onboarding)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19852" y="3065740"/>
            <a:ext cx="3749278" cy="1869996"/>
          </a:xfrm>
          <a:prstGeom prst="roundRect">
            <a:avLst>
              <a:gd name="adj" fmla="val 1650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48333" y="3294221"/>
            <a:ext cx="2856071" cy="3024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Professional Design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948333" y="3719989"/>
            <a:ext cx="3292316" cy="9872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professional, dark-themed opening screen with animated background elements for a modern look.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674751" y="3065740"/>
            <a:ext cx="3749397" cy="1869996"/>
          </a:xfrm>
          <a:prstGeom prst="roundRect">
            <a:avLst>
              <a:gd name="adj" fmla="val 1650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03232" y="3294221"/>
            <a:ext cx="2419826" cy="3024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Clear Branding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4903232" y="3719989"/>
            <a:ext cx="3292435" cy="6581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Clearly displays the App Name </a:t>
            </a:r>
            <a:r>
              <a:rPr lang="en-US" sz="1600" b="1" u="sng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MLMS.AI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and its purpose.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19852" y="5141357"/>
            <a:ext cx="7704296" cy="1211818"/>
          </a:xfrm>
          <a:prstGeom prst="roundRect">
            <a:avLst>
              <a:gd name="adj" fmla="val 2546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48333" y="5369838"/>
            <a:ext cx="2419826" cy="3024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Team Identity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948333" y="5795605"/>
            <a:ext cx="7247334" cy="3290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Features the </a:t>
            </a:r>
            <a:r>
              <a:rPr lang="en-US" sz="16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"Innovators"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branding with decorative icons at the bottom footer.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19852" y="6584513"/>
            <a:ext cx="7704296" cy="6581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Interaction: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A clean "Get Started" button that seamlessly transitions the user from the welcome screen to the secure main dashboard.</a:t>
            </a:r>
            <a:endParaRPr lang="en-US" sz="1600" dirty="0"/>
          </a:p>
        </p:txBody>
      </p:sp>
      <p:sp>
        <p:nvSpPr>
          <p:cNvPr id="15" name="Rectangles 14"/>
          <p:cNvSpPr/>
          <p:nvPr/>
        </p:nvSpPr>
        <p:spPr>
          <a:xfrm>
            <a:off x="0" y="7719695"/>
            <a:ext cx="14613255" cy="48958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501979"/>
            <a:ext cx="6292810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Why We Built This?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301722"/>
            <a:ext cx="7843004" cy="4223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Project Overview &amp; Problem Statement</a:t>
            </a:r>
            <a:endParaRPr lang="en-US" sz="2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7497" y="4090452"/>
            <a:ext cx="358973" cy="35897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15559" y="4083010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 Challenge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4578548"/>
            <a:ext cx="3341013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Traditional microfinance is slow, paper-heavy, and risky due to manual verification.</a:t>
            </a:r>
            <a:endParaRPr lang="en-US" sz="18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345549" y="4090452"/>
            <a:ext cx="358973" cy="35897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033611" y="4083010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Our Solution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033611" y="4578548"/>
            <a:ext cx="3341013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centralized web platform that automates loan lifecycles, from application to repayment.</a:t>
            </a:r>
            <a:endParaRPr lang="en-US" sz="18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763601" y="4090452"/>
            <a:ext cx="358973" cy="35897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451663" y="4083010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Goal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451663" y="4578548"/>
            <a:ext cx="3341013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To reduce default rates using AI and improve operational efficiency.</a:t>
            </a:r>
            <a:endParaRPr lang="en-US" sz="1850" dirty="0"/>
          </a:p>
        </p:txBody>
      </p:sp>
      <p:sp>
        <p:nvSpPr>
          <p:cNvPr id="13" name="Rectangles 12"/>
          <p:cNvSpPr/>
          <p:nvPr/>
        </p:nvSpPr>
        <p:spPr>
          <a:xfrm>
            <a:off x="0" y="7739380"/>
            <a:ext cx="14613255" cy="48958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49467"/>
            <a:ext cx="11015663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Technologies Powering </a:t>
            </a:r>
            <a:r>
              <a:rPr lang="en-US" sz="4400" u="sng" dirty="0">
                <a:solidFill>
                  <a:srgbClr val="0A988B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MLMS.AI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249210"/>
            <a:ext cx="3573661" cy="4223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Technology Stack</a:t>
            </a:r>
            <a:endParaRPr lang="en-US" sz="2650" dirty="0"/>
          </a:p>
        </p:txBody>
      </p:sp>
      <p:sp>
        <p:nvSpPr>
          <p:cNvPr id="4" name="Shape 2"/>
          <p:cNvSpPr/>
          <p:nvPr/>
        </p:nvSpPr>
        <p:spPr>
          <a:xfrm>
            <a:off x="837724" y="3030498"/>
            <a:ext cx="4158734" cy="1740218"/>
          </a:xfrm>
          <a:prstGeom prst="roundRect">
            <a:avLst>
              <a:gd name="adj" fmla="val 2063"/>
            </a:avLst>
          </a:prstGeom>
          <a:solidFill>
            <a:srgbClr val="304755"/>
          </a:solidFill>
        </p:spPr>
      </p:sp>
      <p:sp>
        <p:nvSpPr>
          <p:cNvPr id="5" name="Text 3"/>
          <p:cNvSpPr/>
          <p:nvPr/>
        </p:nvSpPr>
        <p:spPr>
          <a:xfrm>
            <a:off x="1077039" y="3269813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77039" y="3765352"/>
            <a:ext cx="3680103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React.js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&amp; </a:t>
            </a: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TypeScript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for robust and type-safe code.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5235773" y="3030498"/>
            <a:ext cx="4158734" cy="1740218"/>
          </a:xfrm>
          <a:prstGeom prst="roundRect">
            <a:avLst>
              <a:gd name="adj" fmla="val 2063"/>
            </a:avLst>
          </a:prstGeom>
          <a:solidFill>
            <a:srgbClr val="304755"/>
          </a:solidFill>
        </p:spPr>
      </p:sp>
      <p:sp>
        <p:nvSpPr>
          <p:cNvPr id="8" name="Text 6"/>
          <p:cNvSpPr/>
          <p:nvPr/>
        </p:nvSpPr>
        <p:spPr>
          <a:xfrm>
            <a:off x="5475089" y="3269813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Styling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75089" y="3765352"/>
            <a:ext cx="3680103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Tailwind CSS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for modern, responsive design.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9633823" y="3030498"/>
            <a:ext cx="4158853" cy="1740218"/>
          </a:xfrm>
          <a:prstGeom prst="roundRect">
            <a:avLst>
              <a:gd name="adj" fmla="val 2063"/>
            </a:avLst>
          </a:prstGeom>
          <a:solidFill>
            <a:srgbClr val="304755"/>
          </a:solidFill>
        </p:spPr>
      </p:sp>
      <p:sp>
        <p:nvSpPr>
          <p:cNvPr id="11" name="Text 9"/>
          <p:cNvSpPr/>
          <p:nvPr/>
        </p:nvSpPr>
        <p:spPr>
          <a:xfrm>
            <a:off x="9873139" y="3269813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AI Engine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73139" y="3765352"/>
            <a:ext cx="3680222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Google Gemini API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for intelligent risk analysis.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837724" y="5039916"/>
            <a:ext cx="4158734" cy="1740218"/>
          </a:xfrm>
          <a:prstGeom prst="roundRect">
            <a:avLst>
              <a:gd name="adj" fmla="val 2063"/>
            </a:avLst>
          </a:prstGeom>
          <a:solidFill>
            <a:srgbClr val="304755"/>
          </a:solidFill>
        </p:spPr>
      </p:sp>
      <p:sp>
        <p:nvSpPr>
          <p:cNvPr id="14" name="Text 12"/>
          <p:cNvSpPr/>
          <p:nvPr/>
        </p:nvSpPr>
        <p:spPr>
          <a:xfrm>
            <a:off x="1077039" y="5279231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Analytics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77039" y="5774769"/>
            <a:ext cx="3680103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Recharts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for dynamic data visualization.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5235773" y="5039916"/>
            <a:ext cx="4158734" cy="1740218"/>
          </a:xfrm>
          <a:prstGeom prst="roundRect">
            <a:avLst>
              <a:gd name="adj" fmla="val 2063"/>
            </a:avLst>
          </a:prstGeom>
          <a:solidFill>
            <a:srgbClr val="304755"/>
          </a:solidFill>
        </p:spPr>
      </p:sp>
      <p:sp>
        <p:nvSpPr>
          <p:cNvPr id="17" name="Text 15"/>
          <p:cNvSpPr/>
          <p:nvPr/>
        </p:nvSpPr>
        <p:spPr>
          <a:xfrm>
            <a:off x="5475089" y="5279231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Build Tool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5475089" y="5774769"/>
            <a:ext cx="3680103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Vite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for high-performance rendering.</a:t>
            </a:r>
            <a:endParaRPr lang="en-US" sz="1850" dirty="0"/>
          </a:p>
        </p:txBody>
      </p:sp>
      <p:sp>
        <p:nvSpPr>
          <p:cNvPr id="19" name="Shape 17"/>
          <p:cNvSpPr/>
          <p:nvPr/>
        </p:nvSpPr>
        <p:spPr>
          <a:xfrm>
            <a:off x="9633823" y="5039916"/>
            <a:ext cx="4158853" cy="1740218"/>
          </a:xfrm>
          <a:prstGeom prst="roundRect">
            <a:avLst>
              <a:gd name="adj" fmla="val 2063"/>
            </a:avLst>
          </a:prstGeom>
          <a:solidFill>
            <a:srgbClr val="304755"/>
          </a:solidFill>
        </p:spPr>
      </p:sp>
      <p:sp>
        <p:nvSpPr>
          <p:cNvPr id="20" name="Text 18"/>
          <p:cNvSpPr/>
          <p:nvPr/>
        </p:nvSpPr>
        <p:spPr>
          <a:xfrm>
            <a:off x="9873139" y="5279231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Icons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9873139" y="5774769"/>
            <a:ext cx="3680222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Lucide React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for intuitive visual elements.</a:t>
            </a:r>
            <a:endParaRPr lang="en-US" sz="1850" dirty="0"/>
          </a:p>
        </p:txBody>
      </p:sp>
      <p:sp>
        <p:nvSpPr>
          <p:cNvPr id="22" name="Rectangles 21"/>
          <p:cNvSpPr/>
          <p:nvPr/>
        </p:nvSpPr>
        <p:spPr>
          <a:xfrm>
            <a:off x="0" y="7739380"/>
            <a:ext cx="14613255" cy="48958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480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1402" y="3400544"/>
            <a:ext cx="8992672" cy="6230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Operational Command Center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41402" y="4108252"/>
            <a:ext cx="5875615" cy="3738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Dashboard &amp; Real-Time Analytics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741402" y="5011579"/>
            <a:ext cx="2492216" cy="3114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Metrics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41402" y="5534858"/>
            <a:ext cx="6315432" cy="6777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Instant view of Total Active Loans, Portfolio Value ($), and Default Rates.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41402" y="6424374"/>
            <a:ext cx="2492216" cy="3114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Visual Data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741402" y="6947654"/>
            <a:ext cx="6315432" cy="3388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Bar charts showing loan status distribution (Active vs. Paid vs. Default).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581186" y="5011579"/>
            <a:ext cx="2492216" cy="3114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Smart Alerts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7581186" y="5534858"/>
            <a:ext cx="6315432" cy="6777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"Upcoming Repayments" widget notifies officers about payments due in the next 7 days.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581186" y="6424374"/>
            <a:ext cx="2492216" cy="3114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AI Advisor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7581186" y="6947654"/>
            <a:ext cx="6315432" cy="3388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Integrated button to fetch AI-driven operational suggestions.</a:t>
            </a:r>
            <a:endParaRPr lang="en-US" sz="1650" dirty="0"/>
          </a:p>
        </p:txBody>
      </p:sp>
      <p:sp>
        <p:nvSpPr>
          <p:cNvPr id="13" name="Rectangles 12"/>
          <p:cNvSpPr/>
          <p:nvPr/>
        </p:nvSpPr>
        <p:spPr>
          <a:xfrm>
            <a:off x="0" y="7739380"/>
            <a:ext cx="14613255" cy="48958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661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6522" y="3252668"/>
            <a:ext cx="6886456" cy="6272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Intelligent Risk Profiling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46522" y="3965138"/>
            <a:ext cx="7815501" cy="3763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AI-Powered Risk Assessment (Core Feature)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746522" y="4661416"/>
            <a:ext cx="13137356" cy="3411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risk engine calculates a dynamic risk score based on income, credit history, and KYC status.</a:t>
            </a:r>
            <a:endParaRPr lang="en-US" sz="1650" dirty="0"/>
          </a:p>
        </p:txBody>
      </p:sp>
      <p:sp>
        <p:nvSpPr>
          <p:cNvPr id="6" name="Shape 3"/>
          <p:cNvSpPr/>
          <p:nvPr/>
        </p:nvSpPr>
        <p:spPr>
          <a:xfrm>
            <a:off x="746522" y="5242441"/>
            <a:ext cx="6461998" cy="2403396"/>
          </a:xfrm>
          <a:prstGeom prst="roundRect">
            <a:avLst>
              <a:gd name="adj" fmla="val 1331"/>
            </a:avLst>
          </a:prstGeom>
          <a:solidFill>
            <a:srgbClr val="304755"/>
          </a:solidFill>
        </p:spPr>
      </p:sp>
      <p:sp>
        <p:nvSpPr>
          <p:cNvPr id="7" name="Shape 4"/>
          <p:cNvSpPr/>
          <p:nvPr/>
        </p:nvSpPr>
        <p:spPr>
          <a:xfrm>
            <a:off x="959763" y="5455682"/>
            <a:ext cx="639842" cy="639842"/>
          </a:xfrm>
          <a:prstGeom prst="roundRect">
            <a:avLst>
              <a:gd name="adj" fmla="val 14289599"/>
            </a:avLst>
          </a:prstGeom>
          <a:solidFill>
            <a:srgbClr val="0A988B"/>
          </a:solidFill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737" y="5631537"/>
            <a:ext cx="287893" cy="28789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59763" y="6308765"/>
            <a:ext cx="2509242" cy="3137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Visual Gauge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959763" y="6750368"/>
            <a:ext cx="6035516" cy="6822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speedometer-style gauge displays Risk Level (Low/Medium/High) in real-time.</a:t>
            </a:r>
            <a:endParaRPr lang="en-US" sz="1650" dirty="0"/>
          </a:p>
        </p:txBody>
      </p:sp>
      <p:sp>
        <p:nvSpPr>
          <p:cNvPr id="11" name="Shape 7"/>
          <p:cNvSpPr/>
          <p:nvPr/>
        </p:nvSpPr>
        <p:spPr>
          <a:xfrm>
            <a:off x="7421761" y="5242441"/>
            <a:ext cx="6462117" cy="2403396"/>
          </a:xfrm>
          <a:prstGeom prst="roundRect">
            <a:avLst>
              <a:gd name="adj" fmla="val 1331"/>
            </a:avLst>
          </a:prstGeom>
          <a:solidFill>
            <a:srgbClr val="304755"/>
          </a:solidFill>
        </p:spPr>
      </p:sp>
      <p:sp>
        <p:nvSpPr>
          <p:cNvPr id="12" name="Shape 8"/>
          <p:cNvSpPr/>
          <p:nvPr/>
        </p:nvSpPr>
        <p:spPr>
          <a:xfrm>
            <a:off x="7635002" y="5455682"/>
            <a:ext cx="639842" cy="639842"/>
          </a:xfrm>
          <a:prstGeom prst="roundRect">
            <a:avLst>
              <a:gd name="adj" fmla="val 14289599"/>
            </a:avLst>
          </a:prstGeom>
          <a:solidFill>
            <a:srgbClr val="0A988B"/>
          </a:solidFill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10976" y="5631537"/>
            <a:ext cx="287893" cy="28789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35002" y="6308765"/>
            <a:ext cx="2509242" cy="3137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AI Explanation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7635002" y="6750368"/>
            <a:ext cx="6035635" cy="6822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Uses </a:t>
            </a:r>
            <a:r>
              <a:rPr lang="en-US" sz="16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Google Gemini</a:t>
            </a: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to explain </a:t>
            </a:r>
            <a:r>
              <a:rPr lang="en-US" sz="1650" i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why</a:t>
            </a: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a client is risky in simple language (e.g., "High risk due to unstable income history").</a:t>
            </a:r>
            <a:endParaRPr lang="en-US" sz="1650" dirty="0"/>
          </a:p>
        </p:txBody>
      </p:sp>
      <p:sp>
        <p:nvSpPr>
          <p:cNvPr id="16" name="Rectangles 15"/>
          <p:cNvSpPr/>
          <p:nvPr/>
        </p:nvSpPr>
        <p:spPr>
          <a:xfrm>
            <a:off x="0" y="7739380"/>
            <a:ext cx="14613255" cy="48958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98151"/>
            <a:ext cx="7639407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360° Borrower Profiles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197894"/>
            <a:ext cx="6693098" cy="4223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Client Management &amp; Digital KYC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37724" y="2979182"/>
            <a:ext cx="239316" cy="2992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01</a:t>
            </a:r>
            <a:endParaRPr lang="en-US" sz="1850" dirty="0"/>
          </a:p>
        </p:txBody>
      </p:sp>
      <p:sp>
        <p:nvSpPr>
          <p:cNvPr id="5" name="Shape 3"/>
          <p:cNvSpPr/>
          <p:nvPr/>
        </p:nvSpPr>
        <p:spPr>
          <a:xfrm>
            <a:off x="837724" y="3355538"/>
            <a:ext cx="6357818" cy="30480"/>
          </a:xfrm>
          <a:prstGeom prst="rect">
            <a:avLst/>
          </a:prstGeom>
          <a:solidFill>
            <a:srgbClr val="0A988B"/>
          </a:solidFill>
        </p:spPr>
      </p:sp>
      <p:sp>
        <p:nvSpPr>
          <p:cNvPr id="6" name="Text 4"/>
          <p:cNvSpPr/>
          <p:nvPr/>
        </p:nvSpPr>
        <p:spPr>
          <a:xfrm>
            <a:off x="837724" y="3536156"/>
            <a:ext cx="3140393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Digital Onboarding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837724" y="4031694"/>
            <a:ext cx="6357818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Captures personal details, employment info, and income data.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434858" y="2979182"/>
            <a:ext cx="239316" cy="2992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02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7434858" y="3355538"/>
            <a:ext cx="6357818" cy="30480"/>
          </a:xfrm>
          <a:prstGeom prst="rect">
            <a:avLst/>
          </a:prstGeom>
          <a:solidFill>
            <a:srgbClr val="0A988B"/>
          </a:solidFill>
        </p:spPr>
      </p:sp>
      <p:sp>
        <p:nvSpPr>
          <p:cNvPr id="10" name="Text 8"/>
          <p:cNvSpPr/>
          <p:nvPr/>
        </p:nvSpPr>
        <p:spPr>
          <a:xfrm>
            <a:off x="7434858" y="3536156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KYC Verification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34858" y="4031694"/>
            <a:ext cx="6357818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Upload and verify CNIC (Front/Back) and Selfie images.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837724" y="4833461"/>
            <a:ext cx="239316" cy="2992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03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837724" y="5209818"/>
            <a:ext cx="6357818" cy="30480"/>
          </a:xfrm>
          <a:prstGeom prst="rect">
            <a:avLst/>
          </a:prstGeom>
          <a:solidFill>
            <a:srgbClr val="0A988B"/>
          </a:solidFill>
        </p:spPr>
      </p:sp>
      <p:sp>
        <p:nvSpPr>
          <p:cNvPr id="14" name="Text 12"/>
          <p:cNvSpPr/>
          <p:nvPr/>
        </p:nvSpPr>
        <p:spPr>
          <a:xfrm>
            <a:off x="837724" y="5390436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Status Tracking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837724" y="5885974"/>
            <a:ext cx="6357818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Toggle switch to mark clients as "Verified," which updates their risk profile.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7434858" y="4833461"/>
            <a:ext cx="239316" cy="2992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04</a:t>
            </a:r>
            <a:endParaRPr lang="en-US" sz="1850" dirty="0"/>
          </a:p>
        </p:txBody>
      </p:sp>
      <p:sp>
        <p:nvSpPr>
          <p:cNvPr id="17" name="Shape 15"/>
          <p:cNvSpPr/>
          <p:nvPr/>
        </p:nvSpPr>
        <p:spPr>
          <a:xfrm>
            <a:off x="7434858" y="5209818"/>
            <a:ext cx="6357818" cy="30480"/>
          </a:xfrm>
          <a:prstGeom prst="rect">
            <a:avLst/>
          </a:prstGeom>
          <a:solidFill>
            <a:srgbClr val="0A988B"/>
          </a:solidFill>
        </p:spPr>
      </p:sp>
      <p:sp>
        <p:nvSpPr>
          <p:cNvPr id="18" name="Text 16"/>
          <p:cNvSpPr/>
          <p:nvPr/>
        </p:nvSpPr>
        <p:spPr>
          <a:xfrm>
            <a:off x="7434858" y="5390436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History Log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434858" y="5885974"/>
            <a:ext cx="6357818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Tracks every action taken on a client's profile for security.</a:t>
            </a:r>
            <a:endParaRPr lang="en-US" sz="1850" dirty="0"/>
          </a:p>
        </p:txBody>
      </p:sp>
      <p:sp>
        <p:nvSpPr>
          <p:cNvPr id="20" name="Rectangles 19"/>
          <p:cNvSpPr/>
          <p:nvPr/>
        </p:nvSpPr>
        <p:spPr>
          <a:xfrm>
            <a:off x="0" y="7739380"/>
            <a:ext cx="14613255" cy="48958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610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5093" y="3246477"/>
            <a:ext cx="8366522" cy="6260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End-to-End Loan Processing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45093" y="3957638"/>
            <a:ext cx="5103138" cy="3756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Loan Lifecycle Management</a:t>
            </a:r>
            <a:endParaRPr lang="en-US" sz="2350" dirty="0"/>
          </a:p>
        </p:txBody>
      </p:sp>
      <p:sp>
        <p:nvSpPr>
          <p:cNvPr id="5" name="Shape 2"/>
          <p:cNvSpPr/>
          <p:nvPr/>
        </p:nvSpPr>
        <p:spPr>
          <a:xfrm>
            <a:off x="745093" y="4652605"/>
            <a:ext cx="13140214" cy="2414111"/>
          </a:xfrm>
          <a:prstGeom prst="roundRect">
            <a:avLst>
              <a:gd name="adj" fmla="val 1323"/>
            </a:avLst>
          </a:prstGeom>
          <a:solidFill>
            <a:srgbClr val="304755"/>
          </a:solidFill>
        </p:spPr>
      </p:sp>
      <p:sp>
        <p:nvSpPr>
          <p:cNvPr id="6" name="Shape 3"/>
          <p:cNvSpPr/>
          <p:nvPr/>
        </p:nvSpPr>
        <p:spPr>
          <a:xfrm>
            <a:off x="745093" y="4652605"/>
            <a:ext cx="6570107" cy="1207056"/>
          </a:xfrm>
          <a:prstGeom prst="roundRect">
            <a:avLst>
              <a:gd name="adj" fmla="val 2646"/>
            </a:avLst>
          </a:prstGeom>
          <a:solidFill>
            <a:srgbClr val="304755"/>
          </a:solidFill>
        </p:spPr>
      </p:sp>
      <p:sp>
        <p:nvSpPr>
          <p:cNvPr id="7" name="Text 4"/>
          <p:cNvSpPr/>
          <p:nvPr/>
        </p:nvSpPr>
        <p:spPr>
          <a:xfrm>
            <a:off x="957977" y="4865489"/>
            <a:ext cx="2504480" cy="3131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Loan Products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957977" y="5306258"/>
            <a:ext cx="6144339" cy="3405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Personal, Business, and Education loans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7315200" y="4652605"/>
            <a:ext cx="6570107" cy="1207056"/>
          </a:xfrm>
          <a:prstGeom prst="rect">
            <a:avLst/>
          </a:prstGeom>
          <a:solidFill>
            <a:srgbClr val="304755"/>
          </a:solidFill>
        </p:spPr>
      </p:sp>
      <p:sp>
        <p:nvSpPr>
          <p:cNvPr id="10" name="Shape 7"/>
          <p:cNvSpPr/>
          <p:nvPr/>
        </p:nvSpPr>
        <p:spPr>
          <a:xfrm>
            <a:off x="7315200" y="4652605"/>
            <a:ext cx="22860" cy="1207056"/>
          </a:xfrm>
          <a:prstGeom prst="roundRect">
            <a:avLst>
              <a:gd name="adj" fmla="val 139690"/>
            </a:avLst>
          </a:prstGeom>
          <a:solidFill>
            <a:srgbClr val="49606E"/>
          </a:solidFill>
        </p:spPr>
      </p:sp>
      <p:sp>
        <p:nvSpPr>
          <p:cNvPr id="11" name="Text 8"/>
          <p:cNvSpPr/>
          <p:nvPr/>
        </p:nvSpPr>
        <p:spPr>
          <a:xfrm>
            <a:off x="7528084" y="4865489"/>
            <a:ext cx="2504480" cy="3131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Auto-Scheduling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7528084" y="5306258"/>
            <a:ext cx="6144339" cy="3405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Repayment schedules with interest calculations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45093" y="5859661"/>
            <a:ext cx="6570107" cy="1207056"/>
          </a:xfrm>
          <a:prstGeom prst="rect">
            <a:avLst/>
          </a:prstGeom>
          <a:solidFill>
            <a:srgbClr val="304755"/>
          </a:solidFill>
        </p:spPr>
      </p:sp>
      <p:sp>
        <p:nvSpPr>
          <p:cNvPr id="14" name="Shape 11"/>
          <p:cNvSpPr/>
          <p:nvPr/>
        </p:nvSpPr>
        <p:spPr>
          <a:xfrm>
            <a:off x="745093" y="5859661"/>
            <a:ext cx="6570107" cy="22860"/>
          </a:xfrm>
          <a:prstGeom prst="roundRect">
            <a:avLst>
              <a:gd name="adj" fmla="val 139690"/>
            </a:avLst>
          </a:prstGeom>
          <a:solidFill>
            <a:srgbClr val="49606E"/>
          </a:solidFill>
        </p:spPr>
      </p:sp>
      <p:sp>
        <p:nvSpPr>
          <p:cNvPr id="15" name="Text 12"/>
          <p:cNvSpPr/>
          <p:nvPr/>
        </p:nvSpPr>
        <p:spPr>
          <a:xfrm>
            <a:off x="957977" y="6072545"/>
            <a:ext cx="2883575" cy="3131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Approval Workflow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957977" y="6513314"/>
            <a:ext cx="6144339" cy="3405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Approve or Reject loans with a single click</a:t>
            </a:r>
            <a:endParaRPr lang="en-US" sz="1650" dirty="0"/>
          </a:p>
        </p:txBody>
      </p:sp>
      <p:sp>
        <p:nvSpPr>
          <p:cNvPr id="17" name="Shape 14"/>
          <p:cNvSpPr/>
          <p:nvPr/>
        </p:nvSpPr>
        <p:spPr>
          <a:xfrm>
            <a:off x="7315200" y="5859661"/>
            <a:ext cx="6570107" cy="1207056"/>
          </a:xfrm>
          <a:prstGeom prst="rect">
            <a:avLst/>
          </a:prstGeom>
          <a:solidFill>
            <a:srgbClr val="304755"/>
          </a:solidFill>
        </p:spPr>
      </p:sp>
      <p:sp>
        <p:nvSpPr>
          <p:cNvPr id="18" name="Shape 15"/>
          <p:cNvSpPr/>
          <p:nvPr/>
        </p:nvSpPr>
        <p:spPr>
          <a:xfrm>
            <a:off x="7315200" y="5859661"/>
            <a:ext cx="22860" cy="1207056"/>
          </a:xfrm>
          <a:prstGeom prst="roundRect">
            <a:avLst>
              <a:gd name="adj" fmla="val 139690"/>
            </a:avLst>
          </a:prstGeom>
          <a:solidFill>
            <a:srgbClr val="49606E"/>
          </a:solidFill>
        </p:spPr>
      </p:sp>
      <p:sp>
        <p:nvSpPr>
          <p:cNvPr id="19" name="Shape 16"/>
          <p:cNvSpPr/>
          <p:nvPr/>
        </p:nvSpPr>
        <p:spPr>
          <a:xfrm>
            <a:off x="7315200" y="5859661"/>
            <a:ext cx="6570107" cy="22860"/>
          </a:xfrm>
          <a:prstGeom prst="roundRect">
            <a:avLst>
              <a:gd name="adj" fmla="val 139690"/>
            </a:avLst>
          </a:prstGeom>
          <a:solidFill>
            <a:srgbClr val="49606E"/>
          </a:solidFill>
        </p:spPr>
      </p:sp>
      <p:sp>
        <p:nvSpPr>
          <p:cNvPr id="20" name="Text 17"/>
          <p:cNvSpPr/>
          <p:nvPr/>
        </p:nvSpPr>
        <p:spPr>
          <a:xfrm>
            <a:off x="7528084" y="6072545"/>
            <a:ext cx="2504480" cy="3131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Status Tracking</a:t>
            </a:r>
            <a:endParaRPr lang="en-US" sz="1950" dirty="0"/>
          </a:p>
        </p:txBody>
      </p:sp>
      <p:sp>
        <p:nvSpPr>
          <p:cNvPr id="21" name="Text 18"/>
          <p:cNvSpPr/>
          <p:nvPr/>
        </p:nvSpPr>
        <p:spPr>
          <a:xfrm>
            <a:off x="7528084" y="6513314"/>
            <a:ext cx="6144339" cy="3405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Pending, Active, Paid, and Default states</a:t>
            </a:r>
            <a:endParaRPr lang="en-US" sz="1650" dirty="0"/>
          </a:p>
        </p:txBody>
      </p:sp>
      <p:sp>
        <p:nvSpPr>
          <p:cNvPr id="22" name="Text 19"/>
          <p:cNvSpPr/>
          <p:nvPr/>
        </p:nvSpPr>
        <p:spPr>
          <a:xfrm>
            <a:off x="745093" y="7306151"/>
            <a:ext cx="13140214" cy="3405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Supports Monthly/Weekly repayment schedules</a:t>
            </a: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with automatic interest calculations and visual badges for easy status identification.</a:t>
            </a:r>
            <a:endParaRPr lang="en-US" sz="1650" dirty="0"/>
          </a:p>
        </p:txBody>
      </p:sp>
      <p:sp>
        <p:nvSpPr>
          <p:cNvPr id="23" name="Rectangles 22"/>
          <p:cNvSpPr/>
          <p:nvPr/>
        </p:nvSpPr>
        <p:spPr>
          <a:xfrm>
            <a:off x="0" y="7739380"/>
            <a:ext cx="14613255" cy="48958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3388</Words>
  <Application>WPS Presentation</Application>
  <PresentationFormat>On-screen Show (16:9)</PresentationFormat>
  <Paragraphs>186</Paragraphs>
  <Slides>12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31" baseType="lpstr">
      <vt:lpstr>Arial</vt:lpstr>
      <vt:lpstr>SimSun</vt:lpstr>
      <vt:lpstr>Wingdings</vt:lpstr>
      <vt:lpstr>Unbounded</vt:lpstr>
      <vt:lpstr>Unbounded</vt:lpstr>
      <vt:lpstr>Unbounded</vt:lpstr>
      <vt:lpstr>Cabin</vt:lpstr>
      <vt:lpstr>Cabin</vt:lpstr>
      <vt:lpstr>Cabin</vt:lpstr>
      <vt:lpstr>Unbounded Light</vt:lpstr>
      <vt:lpstr>Segoe Print</vt:lpstr>
      <vt:lpstr>Unbounded Light</vt:lpstr>
      <vt:lpstr>Unbounded Light</vt:lpstr>
      <vt:lpstr>Calibri</vt:lpstr>
      <vt:lpstr>Microsoft YaHei</vt:lpstr>
      <vt:lpstr>Arial Unicode MS</vt:lpstr>
      <vt:lpstr>MingLiU-ExtB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DELL LATITUDE</cp:lastModifiedBy>
  <cp:revision>3</cp:revision>
  <dcterms:created xsi:type="dcterms:W3CDTF">2025-11-19T19:34:00Z</dcterms:created>
  <dcterms:modified xsi:type="dcterms:W3CDTF">2025-11-19T19:41:26Z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9957D8B1A179400CAF6E8E6F674DD38D_13</vt:lpwstr>
  </property>
  <property fmtid="{D5CDD505-2E9C-101B-9397-08002B2CF9AE}" pid="3" name="KSOProductBuildVer">
    <vt:lpwstr>1033-12.2.0.23155</vt:lpwstr>
  </property>
</Properties>
</file>